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6" r:id="rId3"/>
    <p:sldMasterId id="2147483758" r:id="rId4"/>
  </p:sldMasterIdLst>
  <p:notesMasterIdLst>
    <p:notesMasterId r:id="rId47"/>
  </p:notesMasterIdLst>
  <p:sldIdLst>
    <p:sldId id="256" r:id="rId5"/>
    <p:sldId id="257" r:id="rId6"/>
    <p:sldId id="262" r:id="rId7"/>
    <p:sldId id="261" r:id="rId8"/>
    <p:sldId id="263" r:id="rId9"/>
    <p:sldId id="265" r:id="rId10"/>
    <p:sldId id="267" r:id="rId11"/>
    <p:sldId id="268" r:id="rId12"/>
    <p:sldId id="270" r:id="rId13"/>
    <p:sldId id="273" r:id="rId14"/>
    <p:sldId id="272" r:id="rId15"/>
    <p:sldId id="275" r:id="rId16"/>
    <p:sldId id="279" r:id="rId17"/>
    <p:sldId id="277" r:id="rId18"/>
    <p:sldId id="281" r:id="rId19"/>
    <p:sldId id="283" r:id="rId20"/>
    <p:sldId id="356" r:id="rId21"/>
    <p:sldId id="357" r:id="rId22"/>
    <p:sldId id="358" r:id="rId23"/>
    <p:sldId id="359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2" r:id="rId45"/>
    <p:sldId id="38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F20C8A8-6689-4627-AB1B-D307562700E8}">
          <p14:sldIdLst>
            <p14:sldId id="256"/>
            <p14:sldId id="257"/>
            <p14:sldId id="262"/>
            <p14:sldId id="261"/>
            <p14:sldId id="263"/>
            <p14:sldId id="265"/>
            <p14:sldId id="267"/>
            <p14:sldId id="268"/>
            <p14:sldId id="270"/>
            <p14:sldId id="273"/>
            <p14:sldId id="272"/>
            <p14:sldId id="275"/>
            <p14:sldId id="279"/>
            <p14:sldId id="277"/>
            <p14:sldId id="281"/>
            <p14:sldId id="283"/>
            <p14:sldId id="356"/>
            <p14:sldId id="357"/>
            <p14:sldId id="358"/>
            <p14:sldId id="359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2"/>
            <p14:sldId id="3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>
        <p:scale>
          <a:sx n="76" d="100"/>
          <a:sy n="76" d="100"/>
        </p:scale>
        <p:origin x="-118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3C2A9-8973-4321-8CAD-6492DAA5CA3E}" type="datetimeFigureOut">
              <a:rPr lang="ru-RU" smtClean="0"/>
              <a:t>15.05.2020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D91C7-14D3-4368-8335-1D0C242E57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345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2D91C7-14D3-4368-8335-1D0C242E576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266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8B946-3960-45B5-ACEB-0CAFF7040842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47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8B946-3960-45B5-ACEB-0CAFF7040842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4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D90F-4DB0-4317-8002-498958FD304E}" type="datetimeFigureOut">
              <a:rPr lang="ru-RU" smtClean="0"/>
              <a:t>15.05.2020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0C13F-FDAB-42BA-8662-6621C8090E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8614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D90F-4DB0-4317-8002-498958FD304E}" type="datetimeFigureOut">
              <a:rPr lang="ru-RU" smtClean="0"/>
              <a:t>15.05.2020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0C13F-FDAB-42BA-8662-6621C8090E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13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D90F-4DB0-4317-8002-498958FD304E}" type="datetimeFigureOut">
              <a:rPr lang="ru-RU" smtClean="0"/>
              <a:t>15.05.2020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0C13F-FDAB-42BA-8662-6621C8090E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350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3DF12-BDFD-4317-A58C-306B21A179B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949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BAA45-8FA3-45F4-B8B4-8893F4DE86B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39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7BE0E-4EF7-4DC9-B9E5-DF5247A287A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52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06F7B-55E7-43EF-A947-15C9F5E35669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64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EB7C4-6093-4F22-AFD8-9D59D162609F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1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9676-A419-4753-83CE-EC1F66F4766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02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A637F-D0B8-48E0-9ABC-5CF57D703EC1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191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B3630-4372-48A8-A20D-AF4CD17CD5E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8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D90F-4DB0-4317-8002-498958FD304E}" type="datetimeFigureOut">
              <a:rPr lang="ru-RU" smtClean="0"/>
              <a:t>15.05.2020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0C13F-FDAB-42BA-8662-6621C8090E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58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4FA4A-5273-4D38-94D1-C599FD7AB014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06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79F91-7FC7-44C0-901E-BA24F362F15C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40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BBA52-3326-4996-9783-6EFF689FB1D2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07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EF5E7-6F0A-41E7-87C8-9539E242EFB8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257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01925-FD7E-4692-B8D9-37465D43E45D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60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8ED4F-0A5F-4158-B1B4-6280A227732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07795"/>
      </p:ext>
    </p:extLst>
  </p:cSld>
  <p:clrMapOvr>
    <a:masterClrMapping/>
  </p:clrMapOvr>
  <p:transition spd="slow">
    <p:pull dir="u"/>
    <p:sndAc>
      <p:stSnd>
        <p:snd r:embed="rId1" name="AK014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A50A9-A041-41D1-8418-ACAEE45ED5D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78264"/>
      </p:ext>
    </p:extLst>
  </p:cSld>
  <p:clrMapOvr>
    <a:masterClrMapping/>
  </p:clrMapOvr>
  <p:transition spd="slow">
    <p:pull dir="u"/>
    <p:sndAc>
      <p:stSnd>
        <p:snd r:embed="rId1" name="AK014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0D3581-33CA-47D2-AE91-47657C6014A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495738"/>
      </p:ext>
    </p:extLst>
  </p:cSld>
  <p:clrMapOvr>
    <a:masterClrMapping/>
  </p:clrMapOvr>
  <p:transition spd="slow">
    <p:pull dir="u"/>
    <p:sndAc>
      <p:stSnd>
        <p:snd r:embed="rId1" name="AK014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8310E-67F5-4240-8E91-20D6AAD932B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74529"/>
      </p:ext>
    </p:extLst>
  </p:cSld>
  <p:clrMapOvr>
    <a:masterClrMapping/>
  </p:clrMapOvr>
  <p:transition spd="slow">
    <p:pull dir="u"/>
    <p:sndAc>
      <p:stSnd>
        <p:snd r:embed="rId1" name="AK014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88BD4-359A-4E6E-A8FD-2C78B3AD41E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64271"/>
      </p:ext>
    </p:extLst>
  </p:cSld>
  <p:clrMapOvr>
    <a:masterClrMapping/>
  </p:clrMapOvr>
  <p:transition spd="slow">
    <p:pull dir="u"/>
    <p:sndAc>
      <p:stSnd>
        <p:snd r:embed="rId1" name="AK014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D90F-4DB0-4317-8002-498958FD304E}" type="datetimeFigureOut">
              <a:rPr lang="ru-RU" smtClean="0"/>
              <a:t>15.05.2020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0C13F-FDAB-42BA-8662-6621C8090E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961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EDDD7-9964-4FB9-BA73-A1ED915C7F3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42316"/>
      </p:ext>
    </p:extLst>
  </p:cSld>
  <p:clrMapOvr>
    <a:masterClrMapping/>
  </p:clrMapOvr>
  <p:transition spd="slow">
    <p:pull dir="u"/>
    <p:sndAc>
      <p:stSnd>
        <p:snd r:embed="rId1" name="AK014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519B2-B507-4A8B-9745-AE153B06CA3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9096"/>
      </p:ext>
    </p:extLst>
  </p:cSld>
  <p:clrMapOvr>
    <a:masterClrMapping/>
  </p:clrMapOvr>
  <p:transition spd="slow">
    <p:pull dir="u"/>
    <p:sndAc>
      <p:stSnd>
        <p:snd r:embed="rId1" name="AK014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0DF26-6797-40A8-8D87-AC3B9A30502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90579"/>
      </p:ext>
    </p:extLst>
  </p:cSld>
  <p:clrMapOvr>
    <a:masterClrMapping/>
  </p:clrMapOvr>
  <p:transition spd="slow">
    <p:pull dir="u"/>
    <p:sndAc>
      <p:stSnd>
        <p:snd r:embed="rId1" name="AK014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496A4-445D-47B7-AA54-5CE60341C29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33539"/>
      </p:ext>
    </p:extLst>
  </p:cSld>
  <p:clrMapOvr>
    <a:masterClrMapping/>
  </p:clrMapOvr>
  <p:transition spd="slow">
    <p:pull dir="u"/>
    <p:sndAc>
      <p:stSnd>
        <p:snd r:embed="rId1" name="AK014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2CA9DF-5DAC-4B46-9BF2-3CF652D0ECB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42719"/>
      </p:ext>
    </p:extLst>
  </p:cSld>
  <p:clrMapOvr>
    <a:masterClrMapping/>
  </p:clrMapOvr>
  <p:transition spd="slow">
    <p:pull dir="u"/>
    <p:sndAc>
      <p:stSnd>
        <p:snd r:embed="rId1" name="AK014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FCBA7-8603-4A6E-AFE0-BD7A0C45BC2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91509"/>
      </p:ext>
    </p:extLst>
  </p:cSld>
  <p:clrMapOvr>
    <a:masterClrMapping/>
  </p:clrMapOvr>
  <p:transition spd="slow">
    <p:pull dir="u"/>
    <p:sndAc>
      <p:stSnd>
        <p:snd r:embed="rId1" name="AK014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itlemaster_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0"/>
            <a:ext cx="9144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dt" sz="half" idx="2"/>
          </p:nvPr>
        </p:nvSpPr>
        <p:spPr>
          <a:xfrm>
            <a:off x="3048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3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fld id="{67D7B553-5875-411A-9C20-412095323A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362200" y="3429000"/>
            <a:ext cx="6400800" cy="14478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838200" y="1371600"/>
            <a:ext cx="7620000" cy="2057400"/>
          </a:xfrm>
          <a:solidFill>
            <a:schemeClr val="bg1">
              <a:alpha val="50000"/>
            </a:schemeClr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02962636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89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8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8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89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78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8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895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1C471-6C6D-4037-AB84-803A3EEBF838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9624"/>
      </p:ext>
    </p:extLst>
  </p:cSld>
  <p:clrMapOvr>
    <a:masterClrMapping/>
  </p:clrMapOvr>
  <p:transition spd="slow">
    <p:wheel spokes="2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77A97-540C-4543-842D-16510462979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450833"/>
      </p:ext>
    </p:extLst>
  </p:cSld>
  <p:clrMapOvr>
    <a:masterClrMapping/>
  </p:clrMapOvr>
  <p:transition spd="slow">
    <p:wheel spokes="2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384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D6B05-7BB3-45F6-89A7-B499CE1B429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29200"/>
      </p:ext>
    </p:extLst>
  </p:cSld>
  <p:clrMapOvr>
    <a:masterClrMapping/>
  </p:clrMapOvr>
  <p:transition spd="slow"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D90F-4DB0-4317-8002-498958FD304E}" type="datetimeFigureOut">
              <a:rPr lang="ru-RU" smtClean="0"/>
              <a:t>15.05.2020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0C13F-FDAB-42BA-8662-6621C8090E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980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53DD6A-CD8D-4324-98D3-938696E1FA5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48648"/>
      </p:ext>
    </p:extLst>
  </p:cSld>
  <p:clrMapOvr>
    <a:masterClrMapping/>
  </p:clrMapOvr>
  <p:transition spd="slow">
    <p:wheel spokes="2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C2532-C3B9-4CD9-8C36-F1D1F151AFF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31658"/>
      </p:ext>
    </p:extLst>
  </p:cSld>
  <p:clrMapOvr>
    <a:masterClrMapping/>
  </p:clrMapOvr>
  <p:transition spd="slow">
    <p:wheel spokes="2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0CB2EE-63D4-4DD6-B36A-E514EDB2203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613488"/>
      </p:ext>
    </p:extLst>
  </p:cSld>
  <p:clrMapOvr>
    <a:masterClrMapping/>
  </p:clrMapOvr>
  <p:transition spd="slow">
    <p:wheel spokes="2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AD165-AB18-462E-B815-947CB1918EE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76915"/>
      </p:ext>
    </p:extLst>
  </p:cSld>
  <p:clrMapOvr>
    <a:masterClrMapping/>
  </p:clrMapOvr>
  <p:transition spd="slow">
    <p:wheel spokes="2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214D2B-F1CA-432F-B232-2FC18FCF5C5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85314"/>
      </p:ext>
    </p:extLst>
  </p:cSld>
  <p:clrMapOvr>
    <a:masterClrMapping/>
  </p:clrMapOvr>
  <p:transition spd="slow">
    <p:wheel spokes="2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B07C1-878C-4EEC-BE51-CA5EB536B20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71178"/>
      </p:ext>
    </p:extLst>
  </p:cSld>
  <p:clrMapOvr>
    <a:masterClrMapping/>
  </p:clrMapOvr>
  <p:transition spd="slow">
    <p:wheel spokes="2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39000" y="228600"/>
            <a:ext cx="1600200" cy="5867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438400" y="228600"/>
            <a:ext cx="46482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8A26F-225E-48B0-9B22-5E47812E1A2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719243"/>
      </p:ext>
    </p:extLst>
  </p:cSld>
  <p:clrMapOvr>
    <a:masterClrMapping/>
  </p:clrMapOvr>
  <p:transition spd="slow"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D90F-4DB0-4317-8002-498958FD304E}" type="datetimeFigureOut">
              <a:rPr lang="ru-RU" smtClean="0"/>
              <a:t>15.05.2020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0C13F-FDAB-42BA-8662-6621C8090E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143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D90F-4DB0-4317-8002-498958FD304E}" type="datetimeFigureOut">
              <a:rPr lang="ru-RU" smtClean="0"/>
              <a:t>15.05.2020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0C13F-FDAB-42BA-8662-6621C8090E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136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D90F-4DB0-4317-8002-498958FD304E}" type="datetimeFigureOut">
              <a:rPr lang="ru-RU" smtClean="0"/>
              <a:t>15.05.2020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0C13F-FDAB-42BA-8662-6621C8090E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27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D90F-4DB0-4317-8002-498958FD304E}" type="datetimeFigureOut">
              <a:rPr lang="ru-RU" smtClean="0"/>
              <a:t>15.05.2020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0C13F-FDAB-42BA-8662-6621C8090E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090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ED90F-4DB0-4317-8002-498958FD304E}" type="datetimeFigureOut">
              <a:rPr lang="ru-RU" smtClean="0"/>
              <a:t>15.05.2020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0C13F-FDAB-42BA-8662-6621C8090E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508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ED90F-4DB0-4317-8002-498958FD304E}" type="datetimeFigureOut">
              <a:rPr lang="ru-RU" smtClean="0"/>
              <a:t>15.05.2020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0C13F-FDAB-42BA-8662-6621C8090E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96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BE9BF4-5370-47F7-B7EF-7B56BF248B27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239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74ECD5-963A-4B82-BDF4-82B79613AD6F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5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slow">
    <p:pull dir="u"/>
    <p:sndAc>
      <p:stSnd>
        <p:snd r:embed="rId13" name="AK014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0" y="0"/>
            <a:ext cx="2667000" cy="6858000"/>
            <a:chOff x="0" y="0"/>
            <a:chExt cx="1680" cy="4320"/>
          </a:xfrm>
        </p:grpSpPr>
        <p:sp>
          <p:nvSpPr>
            <p:cNvPr id="36867" name="Rectangle 3"/>
            <p:cNvSpPr>
              <a:spLocks noChangeArrowheads="1"/>
            </p:cNvSpPr>
            <p:nvPr/>
          </p:nvSpPr>
          <p:spPr bwMode="hidden">
            <a:xfrm>
              <a:off x="124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5490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smtClean="0">
                <a:solidFill>
                  <a:srgbClr val="000000"/>
                </a:solidFill>
              </a:endParaRPr>
            </a:p>
          </p:txBody>
        </p:sp>
        <p:pic>
          <p:nvPicPr>
            <p:cNvPr id="36868" name="Picture 4" descr="slidemaster_med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0" y="0"/>
              <a:ext cx="1348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86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438400" y="228600"/>
            <a:ext cx="6400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0" y="1600200"/>
            <a:ext cx="6400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248400"/>
            <a:ext cx="1901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68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F6F70A-DDBA-46D7-BA11-2B42D50C2213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21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8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8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8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8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P spid="36870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8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8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8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8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8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8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8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8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8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8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8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8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8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8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8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8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8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8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8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8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524" y="4590256"/>
            <a:ext cx="8568952" cy="1728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 КАЛЕЙДОСКОП</a:t>
            </a:r>
            <a:endParaRPr lang="ru-RU" sz="60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2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fiz_karta_europ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694563"/>
      </p:ext>
    </p:extLst>
  </p:cSld>
  <p:clrMapOvr>
    <a:masterClrMapping/>
  </p:clrMapOvr>
  <p:transition spd="slow">
    <p:wheel spokes="1"/>
    <p:sndAc>
      <p:stSnd>
        <p:snd r:embed="rId2" name="Арфа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Карта Европы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1" name="WordArt 211"/>
          <p:cNvSpPr>
            <a:spLocks noChangeArrowheads="1" noChangeShapeType="1" noTextEdit="1"/>
          </p:cNvSpPr>
          <p:nvPr/>
        </p:nvSpPr>
        <p:spPr bwMode="auto">
          <a:xfrm>
            <a:off x="228600" y="152400"/>
            <a:ext cx="8153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err="1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"/>
                <a:cs typeface="Arial"/>
              </a:rPr>
              <a:t>Населення</a:t>
            </a:r>
            <a:r>
              <a:rPr lang="ru-RU" sz="3600" b="1" kern="1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b="1" kern="10" dirty="0" err="1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"/>
                <a:cs typeface="Arial"/>
              </a:rPr>
              <a:t>Європи</a:t>
            </a:r>
            <a:r>
              <a:rPr lang="ru-RU" sz="3600" b="1" kern="1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"/>
                <a:cs typeface="Arial"/>
              </a:rPr>
              <a:t> – </a:t>
            </a:r>
            <a:r>
              <a:rPr lang="uk-UA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741 млн. осіб</a:t>
            </a:r>
            <a:endParaRPr lang="ru-RU" sz="3600" b="1" kern="1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5302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0" y="6553200"/>
            <a:ext cx="381000" cy="304800"/>
          </a:xfrm>
          <a:prstGeom prst="actionButtonBackPrevious">
            <a:avLst/>
          </a:prstGeom>
          <a:solidFill>
            <a:schemeClr val="bg1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</a:endParaRPr>
          </a:p>
        </p:txBody>
      </p:sp>
      <p:sp>
        <p:nvSpPr>
          <p:cNvPr id="55303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ForwardNext">
            <a:avLst/>
          </a:prstGeom>
          <a:solidFill>
            <a:schemeClr val="bg1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</a:endParaRPr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>
            <a:off x="1319213" y="6275388"/>
            <a:ext cx="73025" cy="73025"/>
          </a:xfrm>
          <a:prstGeom prst="ellipse">
            <a:avLst/>
          </a:prstGeom>
          <a:solidFill>
            <a:srgbClr val="61FF61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544513" y="6053138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</a:pPr>
            <a:r>
              <a:rPr lang="uk-UA" altLang="ru-RU" sz="1600" b="1" smtClean="0">
                <a:solidFill>
                  <a:srgbClr val="000000"/>
                </a:solidFill>
              </a:rPr>
              <a:t>Гібралтар</a:t>
            </a:r>
            <a:r>
              <a:rPr lang="uk-UA" altLang="ru-RU" sz="1600" smtClean="0">
                <a:solidFill>
                  <a:srgbClr val="000000"/>
                </a:solidFill>
              </a:rPr>
              <a:t> </a:t>
            </a:r>
            <a:r>
              <a:rPr lang="uk-UA" altLang="ru-RU" sz="1600" i="1" smtClean="0">
                <a:solidFill>
                  <a:srgbClr val="000000"/>
                </a:solidFill>
              </a:rPr>
              <a:t>(Брит.)</a:t>
            </a:r>
            <a:endParaRPr lang="ru-RU" altLang="ru-RU" sz="1600" i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55435"/>
      </p:ext>
    </p:extLst>
  </p:cSld>
  <p:clrMapOvr>
    <a:masterClrMapping/>
  </p:clrMapOvr>
  <p:transition spd="slow">
    <p:wheel spokes="1"/>
    <p:sndAc>
      <p:stSnd>
        <p:snd r:embed="rId3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1" grpId="0"/>
      <p:bldP spid="55305" grpId="0" animBg="1"/>
      <p:bldP spid="553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260648"/>
            <a:ext cx="8229600" cy="792163"/>
          </a:xfrm>
        </p:spPr>
        <p:txBody>
          <a:bodyPr/>
          <a:lstStyle/>
          <a:p>
            <a:pPr algn="ctr" eaLnBrk="1" hangingPunct="1"/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ЄВРОПА СЬОГОДНІ</a:t>
            </a:r>
            <a:endParaRPr lang="ru-RU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79512" y="1268760"/>
            <a:ext cx="8856984" cy="5400600"/>
          </a:xfr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endParaRPr lang="uk-UA" sz="2400" b="1" dirty="0" smtClean="0">
              <a:solidFill>
                <a:srgbClr val="250EB2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uk-UA" sz="240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Найбільша за площею країна                 Україна (603, 7 тис. 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км²)</a:t>
            </a:r>
            <a:endParaRPr lang="uk-UA" sz="2400" dirty="0" smtClean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uk-UA" sz="240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Найбільша за населенням країна           Німеччина (82 млн. осіб)</a:t>
            </a:r>
          </a:p>
          <a:p>
            <a:pPr>
              <a:lnSpc>
                <a:spcPct val="150000"/>
              </a:lnSpc>
              <a:defRPr/>
            </a:pPr>
            <a:r>
              <a:rPr lang="uk-UA" sz="240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Найменша країна                                     Ватикан (1000 осіб)</a:t>
            </a:r>
          </a:p>
          <a:p>
            <a:pPr>
              <a:lnSpc>
                <a:spcPct val="150000"/>
              </a:lnSpc>
              <a:defRPr/>
            </a:pPr>
            <a:r>
              <a:rPr lang="uk-UA" sz="240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Найдавніша республіка                           Сан – Марино</a:t>
            </a:r>
          </a:p>
          <a:p>
            <a:pPr>
              <a:lnSpc>
                <a:spcPct val="150000"/>
              </a:lnSpc>
              <a:defRPr/>
            </a:pPr>
            <a:r>
              <a:rPr lang="uk-UA" sz="240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Найбільше місто				Париж (1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05,4</a:t>
            </a:r>
            <a:r>
              <a:rPr lang="ru-RU" sz="24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км²)</a:t>
            </a:r>
            <a:endParaRPr lang="uk-UA" sz="2400" dirty="0" smtClean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uk-UA" sz="240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Протекторат                                              Андорра</a:t>
            </a:r>
          </a:p>
          <a:p>
            <a:pPr>
              <a:lnSpc>
                <a:spcPct val="150000"/>
              </a:lnSpc>
              <a:defRPr/>
            </a:pPr>
            <a:r>
              <a:rPr lang="uk-UA" sz="240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Монархій                                                   12</a:t>
            </a:r>
          </a:p>
          <a:p>
            <a:pPr>
              <a:lnSpc>
                <a:spcPct val="150000"/>
              </a:lnSpc>
              <a:defRPr/>
            </a:pPr>
            <a:r>
              <a:rPr lang="uk-UA" sz="240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                                                   32</a:t>
            </a:r>
          </a:p>
          <a:p>
            <a:pPr>
              <a:lnSpc>
                <a:spcPct val="90000"/>
              </a:lnSpc>
              <a:defRPr/>
            </a:pPr>
            <a:endParaRPr lang="ru-RU" sz="2400" dirty="0" smtClean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19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925"/>
            <a:ext cx="8229600" cy="1384300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ВІЗИТНА КАРТКА ЄВРОСОЮЗУ</a:t>
            </a:r>
            <a:endParaRPr lang="ru-RU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4355976" y="1484784"/>
            <a:ext cx="4638689" cy="5040561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Союз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— союз держав-членів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Європейських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створений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Договором про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Союз,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підписаним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лютому 1992 року і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чинним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листопада </a:t>
            </a: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1993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endPara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об'єднання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входять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європейських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населенням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507 </a:t>
            </a: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людей. </a:t>
            </a:r>
            <a:endPara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ЄС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запроваджується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єдина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валюта — </a:t>
            </a:r>
            <a:r>
              <a:rPr lang="ru-RU" sz="20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євро</a:t>
            </a:r>
            <a:r>
              <a:rPr lang="uk-UA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uk-U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введена у 1999 році (запроваджена у 12 країнах</a:t>
            </a:r>
            <a:r>
              <a:rPr lang="uk-UA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uk-UA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Офіційна </a:t>
            </a:r>
            <a:r>
              <a:rPr lang="uk-UA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мова – 24 мови країн.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Де-факто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столицею </a:t>
            </a:r>
            <a:r>
              <a:rPr lang="ru-RU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Європейського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Союзу є </a:t>
            </a:r>
            <a:r>
              <a:rPr lang="ru-RU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Брюссель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Содержимое 5" descr="Further_European_Union_Enlargemen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249093" cy="5040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46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31134" y="0"/>
            <a:ext cx="8229600" cy="908720"/>
          </a:xfrm>
        </p:spPr>
        <p:txBody>
          <a:bodyPr/>
          <a:lstStyle/>
          <a:p>
            <a:pPr marL="0" indent="0" algn="ctr">
              <a:buNone/>
            </a:pPr>
            <a:r>
              <a:rPr lang="uk-UA" sz="4800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ЄС</a:t>
            </a:r>
            <a:endParaRPr lang="ru-RU" sz="48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flag_evrosojuz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4" y="908720"/>
            <a:ext cx="8489338" cy="574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64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260648"/>
            <a:ext cx="8928100" cy="757237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b="1" dirty="0" smtClean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ПРАПОР ЄВРОПЕЙСЬКОГО СОЮЗУ</a:t>
            </a:r>
            <a:endParaRPr lang="ru-RU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4294967295"/>
          </p:nvPr>
        </p:nvSpPr>
        <p:spPr>
          <a:xfrm>
            <a:off x="0" y="1849438"/>
            <a:ext cx="3389313" cy="213836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прапору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припадає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1955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ньому сяє 12 золотих зірок, як символ довершеності, повноти та єдності.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 блакитний колір.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772816"/>
            <a:ext cx="4932040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5936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гімн єс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V+Bethoven+Oda+do+radost+Gmn+S_muzlostyle.ru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9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є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45302" y="162880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9632" y="1166843"/>
            <a:ext cx="7056784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ЯК РОЗШИФРОВУЄТЬСЯ АБРІВЕАТУРА ЄС?</a:t>
            </a:r>
            <a:endParaRPr lang="uk-UA" sz="48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51811" y="4869160"/>
            <a:ext cx="6242093" cy="830997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ЄВРОПЕЙСЬКИЙ</a:t>
            </a:r>
            <a:r>
              <a:rPr lang="uk-UA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 </a:t>
            </a:r>
            <a:r>
              <a:rPr lang="uk-UA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СОЮЗ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52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" y="0"/>
            <a:ext cx="91371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7046" y="1153815"/>
            <a:ext cx="7056784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ЯКА ЄДИНА ГРОШОВА ОДИНИЦЯ ВВЕДЕНА У ЄС?</a:t>
            </a:r>
            <a:endParaRPr lang="uk-UA" sz="48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70395" y="4869160"/>
            <a:ext cx="1604927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ЄВРО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430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євраз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47046" y="1153815"/>
            <a:ext cx="7056784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НА ЯКОМУ МАТЕРИКУ ЗНАХОДИТЬСЯ ЄВРОПА?</a:t>
            </a:r>
            <a:endParaRPr lang="uk-UA" sz="48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01996" y="4869160"/>
            <a:ext cx="2341731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ЄВРАЗІЯ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3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ми для європи європа для на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артинки по запросу прапор украї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632"/>
            <a:ext cx="3888432" cy="11680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5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географічний центр європ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7046" y="382012"/>
            <a:ext cx="7056784" cy="3046988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В ЯКІЙ КРАЇНІ ЗНАХОДИТЬСЯ ГЕОГРАФІЧНИЙ ЦЕНТР ЄВРОПИ?</a:t>
            </a:r>
            <a:endParaRPr lang="uk-UA" sz="48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43488" y="4869160"/>
            <a:ext cx="2458750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УКРАЇНА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31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7046" y="260648"/>
            <a:ext cx="7056784" cy="15696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У ЯКІЙ КРАЇНІ ТЕЧЕ РІЧКА ЛУАРА?</a:t>
            </a:r>
            <a:endParaRPr lang="uk-UA" sz="4800" b="1" dirty="0">
              <a:ln w="11430"/>
              <a:solidFill>
                <a:srgbClr val="00B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68947" y="4869160"/>
            <a:ext cx="260783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ФРАНЦІЯ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7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Картинки по запросу країна туманів велика британ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7046" y="260648"/>
            <a:ext cx="7056784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 ЯКІЙ КРАЇНІ ЧАСТО СТОЇТЬ ТУМАН ТА ПАДАЄ ДОЩ</a:t>
            </a:r>
            <a:r>
              <a:rPr lang="uk-UA" sz="4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?</a:t>
            </a:r>
            <a:endParaRPr lang="uk-UA" sz="48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32265" y="4869160"/>
            <a:ext cx="5081199" cy="83099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ВЕЛИКА БРИТАНІЯ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420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будапеш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7046" y="1153815"/>
            <a:ext cx="705678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ЯК НАЗИВАЄТЬСЯ СТОЛИЦЯ УГОРЩИНИ? 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2435" y="4869160"/>
            <a:ext cx="3140860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БУДАПЕШТ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7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7046" y="188640"/>
            <a:ext cx="705678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 ЯКІЙ КРАЇНІ ТЕЧЕ РІЧКА РЕЙН? 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36" y="4869160"/>
            <a:ext cx="3431260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НІМЕЧЧИНА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82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євротунель під протокою ла-манш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7046" y="260648"/>
            <a:ext cx="705678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ЯКІ КРАЇНИ ОБ’ЄДНУЮТЬ ЄВРОТУНЕЛЬ?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5385" y="4869160"/>
            <a:ext cx="7834966" cy="830997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/>
              </a:rPr>
              <a:t>ФРАНЦІЯ І ВЕЛИКОБРИТАНІЯ</a:t>
            </a:r>
            <a:endParaRPr kumimoji="0" lang="ru-RU" sz="4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45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фінлян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9687" y="260648"/>
            <a:ext cx="705678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ЯК НАЗИВАЄТЬСЯ СТОЛИЦЯ ФІНЛЯНДІЇ? 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3886" y="4869160"/>
            <a:ext cx="2857963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ГЕЛЬСІНКІ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75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темз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" y="0"/>
            <a:ext cx="9144000" cy="689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4476" y="260648"/>
            <a:ext cx="705678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ЯКА РІКА ПРОТІКАЄ ЧЕРЕЗ ЛОНДОН?</a:t>
            </a:r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6602" y="4869160"/>
            <a:ext cx="1992533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ТЕМЗА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96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мадри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7046" y="357677"/>
            <a:ext cx="705678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СТОЛИЦЯ ЯКОЇ КРАЇНИ НАЗИВАЄТЬСЯ МАДРИД? 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2518" y="4869160"/>
            <a:ext cx="2340705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ІСПАНІЯ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117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франц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" y="47687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6239" y="260648"/>
            <a:ext cx="7056784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ЯКА КРАЇНА БУЛА БАТЬКІВЩИНОЮ НАПОЛЕОНА? 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68956" y="4869160"/>
            <a:ext cx="2607830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ФРАНЦІЯ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547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84300"/>
          </a:xfrm>
          <a:ln>
            <a:noFill/>
          </a:ln>
        </p:spPr>
        <p:txBody>
          <a:bodyPr/>
          <a:lstStyle/>
          <a:p>
            <a:pPr algn="ctr"/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Хто такий Роберт </a:t>
            </a:r>
            <a:r>
              <a:rPr lang="uk-UA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Шуман</a:t>
            </a:r>
            <a:r>
              <a:rPr lang="uk-UA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в чому полягає його історична роль?</a:t>
            </a:r>
            <a:endParaRPr lang="ru-RU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59832" y="1256188"/>
            <a:ext cx="5760640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Уперше ідея про утворення ЄС прозвучала 9 травня 1950 р. у промові міністра закордонних справ Франції Роберта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Шумана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який виступив із планом об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єднання вугільної та металургійної промисловості країн Європи. Тож з 1985 року 9 травня, згідно рішення Європейської Ради країн Євросоюзу, святкується як День Європи – день оголошення інтеграційного «плану </a:t>
            </a:r>
            <a:r>
              <a:rPr lang="uk-UA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Шумана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артинки по запросу прапор є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" y="1556792"/>
            <a:ext cx="264344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Картинки по запросу герб україни в прапорі є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" y="4509120"/>
            <a:ext cx="2678101" cy="178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9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колізе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7046" y="368985"/>
            <a:ext cx="705678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 ЯКОМУ МІСТІ ЗНАХОДИТЬСЯ КОЛІЗЕЙ? 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27805" y="4869160"/>
            <a:ext cx="1890134" cy="83099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ІТАЛІЯ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1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и по запросу тюльпани в нідерланд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7046" y="188640"/>
            <a:ext cx="7056784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</a:rPr>
              <a:t>У ЯКІЙ КРАЇНІ ВИРОЩУЮТЬ ТЮЛЬПАНИ?</a:t>
            </a:r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</a:rPr>
              <a:t> 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22496" y="4869160"/>
            <a:ext cx="3700757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НІДЕРЛАНДИ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15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 бої биків в іспані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116632"/>
            <a:ext cx="7056784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 ЯКІЙ КРАЇНІ ПРОВОДЯТЬСЯ БОЇ БИКІВ?</a:t>
            </a:r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0509" y="4869160"/>
            <a:ext cx="184731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02524" y="4869160"/>
            <a:ext cx="2340705" cy="83099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ІСПАНІЯ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31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венец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116632"/>
            <a:ext cx="705678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ЩО У ВЕНЕЦІЇ ЗАМІНЯЄ ВУЛИЦІ? 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95091" y="4869160"/>
            <a:ext cx="5155579" cy="8309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КАНАЛИ</a:t>
            </a:r>
            <a:r>
              <a:rPr kumimoji="0" lang="uk-UA" sz="4800" b="1" i="0" u="none" strike="noStrike" kern="120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З ВОДОЮ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163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16632"/>
            <a:ext cx="7056784" cy="37856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ПРО ЯКОГО ЛИЦЯРЯ-НЕВДАХУ РОЗПОВІВ СВІТУ ІСПАНСЬКИЙ ПИСЬМЕННИК СЕРВАНТЕС? 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37715" y="5517232"/>
            <a:ext cx="3070328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ДОН КІХОТ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67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40"/>
            <a:ext cx="9144000" cy="685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116632"/>
            <a:ext cx="7056784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НА ЦІЙ ГОРІ, ЩО ЗНАХОДИТЬСЯ В ГРЕЦІЇ, ЗА ЛЕГЕНДОЮ ЖИЛИ ДАВНЬОГРЕЦЬКІ БОГИ? 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1281" y="5517232"/>
            <a:ext cx="2063194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ОЛІМП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692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08"/>
            <a:ext cx="9144000" cy="683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16632"/>
            <a:ext cx="7056784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ЦЕЙ ГОЛІВУДСЬКИЙ АКТОР ТА ГУБЕРНАТОР ШТАТУ КАЛІФОРНІЯ РОДОМ ІЗ АВСТРІЇ? 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59094" y="5517232"/>
            <a:ext cx="6827575" cy="83099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АРНОЛЬД ШВАРЦЕНЕГЕР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551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16632"/>
            <a:ext cx="7056784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НАД ЦІЄЮ БЕРЛІНСЬКОЮ БУДІВЛЕЮ У ТРАВНІ 1945 РОКУ ПІДНЯЛИ РАДЯНСЬКИЙ ПРАПОР? 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92759" y="5517232"/>
            <a:ext cx="2760243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РЕЙХСТАГ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98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артинки по запросу андерс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16632"/>
            <a:ext cx="705678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</a:rPr>
              <a:t>НАЙВІДОМІШИЙ ДАТСЬКИЙ КАЗКАР? 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4638" y="5517232"/>
            <a:ext cx="4036490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Г.К. АНДЕРСЕН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1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артинки по запросу ейфелева веж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16632"/>
            <a:ext cx="7056784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ЯКА НАЙВІДОМІША ТА НАЙВИЩА СПОРУДА ПАРИЖУ? 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6601" y="5517232"/>
            <a:ext cx="4692567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ЕЙФЕЛЕВА</a:t>
            </a:r>
            <a:r>
              <a:rPr kumimoji="0" lang="uk-UA" sz="4800" b="1" i="0" u="none" strike="noStrike" kern="120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 ВЕЖА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08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2506"/>
            <a:ext cx="8229600" cy="1384300"/>
          </a:xfrm>
        </p:spPr>
        <p:txBody>
          <a:bodyPr/>
          <a:lstStyle/>
          <a:p>
            <a:pPr algn="ctr"/>
            <a:r>
              <a:rPr lang="uk-UA" sz="5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СВЯТО ЄВРОПИ В УКРАЇНІ</a:t>
            </a:r>
            <a:endParaRPr lang="ru-RU" sz="5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03848" y="1700808"/>
            <a:ext cx="5760640" cy="4114800"/>
          </a:xfrm>
        </p:spPr>
        <p:txBody>
          <a:bodyPr/>
          <a:lstStyle/>
          <a:p>
            <a:pPr marL="0" indent="0" algn="just">
              <a:buNone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Україні щорічно у третю суботу травня з 2003 року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 було встановлено в Україні «…враховуючи стратегічний курс України на європейську інтеграцію…» згідно з Указом Президента України «Про День Європи» від 19 квітня 2003 р. № 339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2003.</a:t>
            </a:r>
          </a:p>
          <a:p>
            <a:pPr marL="0" indent="0" algn="just">
              <a:buNone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2019 р. День Європи в Україні припадає на 18 травня.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артинки по запросу прапор є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52" y="1916832"/>
            <a:ext cx="264344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артинки по запросу прапор є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8" y="4581128"/>
            <a:ext cx="2731475" cy="191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84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артинки по запросу ватик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16632"/>
            <a:ext cx="7056784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ЦЯ НЕВЕЛИКА КРАЇНА ПОВНІСТЮ ЗНАХОДИТЬСЯ НА ТЕРИТОРІЇ РИМУ? 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9634" y="5517232"/>
            <a:ext cx="2666500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ВАТИКАН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06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и по запросу лув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16632"/>
            <a:ext cx="7056784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ЯК НАЗИВАЄТЬСЯ НАЙБІЛЬШИЙ ФРАНЦУЗЬКИЙ МУЗЕЙ 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82445" y="5517232"/>
            <a:ext cx="1580882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ЛУВР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1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Картинки по запросу монбл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116632"/>
            <a:ext cx="705678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НАЙВИЩА ТОЧКА ЄВРОПИ? </a:t>
            </a:r>
            <a:endParaRPr lang="uk-UA" sz="4800" b="1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3495" y="5517232"/>
            <a:ext cx="3018776" cy="83099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МОНБЛАН</a:t>
            </a:r>
            <a:endParaRPr kumimoji="0" lang="ru-RU" sz="4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9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" y="1268760"/>
            <a:ext cx="9145019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ГЕОГРАФІЧНИЙ ЦЕНТР ЄВРОПИ В УКРАЇНІ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8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559768"/>
          </a:xfrm>
        </p:spPr>
        <p:txBody>
          <a:bodyPr/>
          <a:lstStyle/>
          <a:p>
            <a:pPr algn="ctr"/>
            <a:r>
              <a:rPr lang="uk-UA" sz="40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ГОЛОВНОЮ МЕТОЮ ВІДЗНАЧЕННЯ В УКРАЇНІ ДНЯ ЄВРОПИ Є: </a:t>
            </a:r>
            <a:endParaRPr lang="ru-RU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88840"/>
            <a:ext cx="8856984" cy="4608512"/>
          </a:xfrm>
        </p:spPr>
        <p:txBody>
          <a:bodyPr/>
          <a:lstStyle/>
          <a:p>
            <a:pPr lvl="0" algn="just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позитивної громадської думки щодо євроінтеграційного курсу України;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якомога ширшого кола громадськості з європейськими цінностями та традиціями;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популяризація загального європейського культурного надбання серед громадськості, зокрема, молоді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 населення регіонів України до діяльності, пов’язаної з інтеграцією країни до ЄС.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34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вірш європа наш спільний ді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1043608" y="4293096"/>
            <a:ext cx="7416824" cy="172819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МИ,</a:t>
            </a:r>
            <a:r>
              <a:rPr kumimoji="0" lang="uk-UA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УКРАЇНЦІ, ЖИВЕМО В САМОМУ СЕРЦІ ЄВРОПИ І ВІДЧУВАЄМО СЕБЕ ЇЇ ЧАСТОЧКОЮ.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06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721080" cy="688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47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Карта Европы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31" name="WordArt 211"/>
          <p:cNvSpPr>
            <a:spLocks noChangeArrowheads="1" noChangeShapeType="1" noTextEdit="1"/>
          </p:cNvSpPr>
          <p:nvPr/>
        </p:nvSpPr>
        <p:spPr bwMode="auto">
          <a:xfrm>
            <a:off x="228600" y="152400"/>
            <a:ext cx="7511752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kern="1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"/>
                <a:cs typeface="Arial"/>
              </a:rPr>
              <a:t>Країни </a:t>
            </a:r>
            <a:r>
              <a:rPr lang="ru-RU" sz="3600" b="1" kern="10" dirty="0" err="1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"/>
                <a:cs typeface="Arial"/>
              </a:rPr>
              <a:t>Європи</a:t>
            </a:r>
            <a:r>
              <a:rPr lang="ru-RU" sz="3600" b="1" kern="10" dirty="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000000"/>
                  </a:outerShdw>
                </a:effectLst>
                <a:latin typeface="Arial"/>
                <a:cs typeface="Arial"/>
              </a:rPr>
              <a:t> - </a:t>
            </a:r>
            <a:r>
              <a:rPr lang="uk-UA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Times New Roman"/>
              </a:rPr>
              <a:t>10,8 млн. км</a:t>
            </a:r>
            <a:r>
              <a:rPr lang="uk-UA" sz="3600" b="1" baseline="300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Times New Roman"/>
              </a:rPr>
              <a:t>2</a:t>
            </a:r>
            <a:endParaRPr lang="ru-RU" sz="3600" b="1" kern="10" dirty="0" smtClean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336" name="WordArt 216"/>
          <p:cNvSpPr>
            <a:spLocks noChangeArrowheads="1" noChangeShapeType="1" noTextEdit="1"/>
          </p:cNvSpPr>
          <p:nvPr/>
        </p:nvSpPr>
        <p:spPr bwMode="auto">
          <a:xfrm>
            <a:off x="3868738" y="1412776"/>
            <a:ext cx="5181600" cy="44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i="1" kern="10" dirty="0" smtClean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28398" dir="3806097" algn="ctr" rotWithShape="0">
                    <a:srgbClr val="000000"/>
                  </a:outerShdw>
                </a:effectLst>
                <a:latin typeface="Arial"/>
                <a:cs typeface="Arial"/>
              </a:rPr>
              <a:t>(44+1 </a:t>
            </a:r>
            <a:r>
              <a:rPr lang="ru-RU" sz="3600" i="1" kern="10" dirty="0" err="1" smtClean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28398" dir="3806097" algn="ctr" rotWithShape="0">
                    <a:srgbClr val="000000"/>
                  </a:outerShdw>
                </a:effectLst>
                <a:latin typeface="Arial"/>
                <a:cs typeface="Arial"/>
              </a:rPr>
              <a:t>залежна</a:t>
            </a:r>
            <a:r>
              <a:rPr lang="ru-RU" sz="3600" i="1" kern="10" dirty="0" smtClean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28398" dir="3806097" algn="ctr" rotWithShape="0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i="1" kern="10" dirty="0" err="1" smtClean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28398" dir="3806097" algn="ctr" rotWithShape="0">
                    <a:srgbClr val="000000"/>
                  </a:outerShdw>
                </a:effectLst>
                <a:latin typeface="Arial"/>
                <a:cs typeface="Arial"/>
              </a:rPr>
              <a:t>територія</a:t>
            </a:r>
            <a:r>
              <a:rPr lang="ru-RU" sz="3600" i="1" kern="10" dirty="0" smtClean="0">
                <a:ln w="9525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3333CC"/>
                </a:solidFill>
                <a:effectLst>
                  <a:outerShdw dist="28398" dir="3806097" algn="ctr" rotWithShape="0">
                    <a:srgbClr val="000000"/>
                  </a:outerShdw>
                </a:effectLst>
                <a:latin typeface="Arial"/>
                <a:cs typeface="Arial"/>
              </a:rPr>
              <a:t>)</a:t>
            </a:r>
          </a:p>
        </p:txBody>
      </p:sp>
      <p:sp>
        <p:nvSpPr>
          <p:cNvPr id="55302" name="AutoShape 6">
            <a:hlinkClick r:id="" action="ppaction://hlinkshowjump?jump=previousslide" highlightClick="1"/>
          </p:cNvPr>
          <p:cNvSpPr>
            <a:spLocks noChangeArrowheads="1"/>
          </p:cNvSpPr>
          <p:nvPr/>
        </p:nvSpPr>
        <p:spPr bwMode="auto">
          <a:xfrm>
            <a:off x="8382000" y="6553200"/>
            <a:ext cx="381000" cy="304800"/>
          </a:xfrm>
          <a:prstGeom prst="actionButtonBackPrevious">
            <a:avLst/>
          </a:prstGeom>
          <a:solidFill>
            <a:schemeClr val="bg1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</a:endParaRPr>
          </a:p>
        </p:txBody>
      </p:sp>
      <p:sp>
        <p:nvSpPr>
          <p:cNvPr id="55303" name="AutoShape 7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63000" y="6553200"/>
            <a:ext cx="381000" cy="304800"/>
          </a:xfrm>
          <a:prstGeom prst="actionButtonForwardNext">
            <a:avLst/>
          </a:prstGeom>
          <a:solidFill>
            <a:schemeClr val="bg1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</a:endParaRPr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>
            <a:off x="1319213" y="6275388"/>
            <a:ext cx="73025" cy="73025"/>
          </a:xfrm>
          <a:prstGeom prst="ellipse">
            <a:avLst/>
          </a:prstGeom>
          <a:solidFill>
            <a:srgbClr val="61FF61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000000"/>
              </a:solidFill>
            </a:endParaRPr>
          </a:p>
        </p:txBody>
      </p:sp>
      <p:sp>
        <p:nvSpPr>
          <p:cNvPr id="55306" name="Text Box 10"/>
          <p:cNvSpPr txBox="1">
            <a:spLocks noChangeArrowheads="1"/>
          </p:cNvSpPr>
          <p:nvPr/>
        </p:nvSpPr>
        <p:spPr bwMode="auto">
          <a:xfrm>
            <a:off x="544513" y="6053138"/>
            <a:ext cx="20161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</a:pPr>
            <a:r>
              <a:rPr lang="uk-UA" altLang="ru-RU" sz="1600" b="1" smtClean="0">
                <a:solidFill>
                  <a:srgbClr val="000000"/>
                </a:solidFill>
              </a:rPr>
              <a:t>Гібралтар</a:t>
            </a:r>
            <a:r>
              <a:rPr lang="uk-UA" altLang="ru-RU" sz="1600" smtClean="0">
                <a:solidFill>
                  <a:srgbClr val="000000"/>
                </a:solidFill>
              </a:rPr>
              <a:t> </a:t>
            </a:r>
            <a:r>
              <a:rPr lang="uk-UA" altLang="ru-RU" sz="1600" i="1" smtClean="0">
                <a:solidFill>
                  <a:srgbClr val="000000"/>
                </a:solidFill>
              </a:rPr>
              <a:t>(Брит.)</a:t>
            </a:r>
            <a:endParaRPr lang="ru-RU" altLang="ru-RU" sz="1600" i="1" smtClean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223378" y="685800"/>
            <a:ext cx="8158622" cy="11714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 них 750</a:t>
            </a:r>
            <a:r>
              <a:rPr kumimoji="0" lang="ru-RU" sz="2800" b="1" i="0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kumimoji="0" lang="ru-RU" sz="28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тис. 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км</a:t>
            </a:r>
            <a:r>
              <a:rPr lang="uk-UA" sz="2800" b="1" cap="all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2 </a:t>
            </a:r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Times New Roman"/>
              </a:rPr>
              <a:t> займають острови</a:t>
            </a:r>
            <a:endParaRPr lang="ru-RU" sz="28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rial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625696"/>
      </p:ext>
    </p:extLst>
  </p:cSld>
  <p:clrMapOvr>
    <a:masterClrMapping/>
  </p:clrMapOvr>
  <p:transition spd="slow">
    <p:wheel spokes="1"/>
    <p:sndAc>
      <p:stSnd>
        <p:snd r:embed="rId3" name="Арф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5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1" grpId="0"/>
      <p:bldP spid="55305" grpId="0" animBg="1"/>
      <p:bldP spid="5530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План">
  <a:themeElements>
    <a:clrScheme name="План 8">
      <a:dk1>
        <a:srgbClr val="000000"/>
      </a:dk1>
      <a:lt1>
        <a:srgbClr val="FFFFFF"/>
      </a:lt1>
      <a:dk2>
        <a:srgbClr val="8C0039"/>
      </a:dk2>
      <a:lt2>
        <a:srgbClr val="660066"/>
      </a:lt2>
      <a:accent1>
        <a:srgbClr val="C58BF9"/>
      </a:accent1>
      <a:accent2>
        <a:srgbClr val="9966FF"/>
      </a:accent2>
      <a:accent3>
        <a:srgbClr val="FFFFFF"/>
      </a:accent3>
      <a:accent4>
        <a:srgbClr val="000000"/>
      </a:accent4>
      <a:accent5>
        <a:srgbClr val="DFC4FB"/>
      </a:accent5>
      <a:accent6>
        <a:srgbClr val="8A5CE7"/>
      </a:accent6>
      <a:hlink>
        <a:srgbClr val="E4005C"/>
      </a:hlink>
      <a:folHlink>
        <a:srgbClr val="C36C03"/>
      </a:folHlink>
    </a:clrScheme>
    <a:fontScheme name="План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лан 1">
        <a:dk1>
          <a:srgbClr val="777777"/>
        </a:dk1>
        <a:lt1>
          <a:srgbClr val="FFFFFF"/>
        </a:lt1>
        <a:dk2>
          <a:srgbClr val="333333"/>
        </a:dk2>
        <a:lt2>
          <a:srgbClr val="FFF4C3"/>
        </a:lt2>
        <a:accent1>
          <a:srgbClr val="C892FA"/>
        </a:accent1>
        <a:accent2>
          <a:srgbClr val="9966FF"/>
        </a:accent2>
        <a:accent3>
          <a:srgbClr val="ADADAD"/>
        </a:accent3>
        <a:accent4>
          <a:srgbClr val="DADADA"/>
        </a:accent4>
        <a:accent5>
          <a:srgbClr val="E0C7FC"/>
        </a:accent5>
        <a:accent6>
          <a:srgbClr val="8A5CE7"/>
        </a:accent6>
        <a:hlink>
          <a:srgbClr val="E4005C"/>
        </a:hlink>
        <a:folHlink>
          <a:srgbClr val="DC7A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2">
        <a:dk1>
          <a:srgbClr val="1C1C1C"/>
        </a:dk1>
        <a:lt1>
          <a:srgbClr val="FFFFFF"/>
        </a:lt1>
        <a:dk2>
          <a:srgbClr val="5F5F5F"/>
        </a:dk2>
        <a:lt2>
          <a:srgbClr val="FFFFCC"/>
        </a:lt2>
        <a:accent1>
          <a:srgbClr val="4A5B64"/>
        </a:accent1>
        <a:accent2>
          <a:srgbClr val="AF9387"/>
        </a:accent2>
        <a:accent3>
          <a:srgbClr val="B6B6B6"/>
        </a:accent3>
        <a:accent4>
          <a:srgbClr val="DADADA"/>
        </a:accent4>
        <a:accent5>
          <a:srgbClr val="B1B5B8"/>
        </a:accent5>
        <a:accent6>
          <a:srgbClr val="9E857A"/>
        </a:accent6>
        <a:hlink>
          <a:srgbClr val="F3C43F"/>
        </a:hlink>
        <a:folHlink>
          <a:srgbClr val="66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3">
        <a:dk1>
          <a:srgbClr val="4D4D4D"/>
        </a:dk1>
        <a:lt1>
          <a:srgbClr val="FFFFFF"/>
        </a:lt1>
        <a:dk2>
          <a:srgbClr val="666699"/>
        </a:dk2>
        <a:lt2>
          <a:srgbClr val="FFFFCC"/>
        </a:lt2>
        <a:accent1>
          <a:srgbClr val="8D8DB3"/>
        </a:accent1>
        <a:accent2>
          <a:srgbClr val="7A25D7"/>
        </a:accent2>
        <a:accent3>
          <a:srgbClr val="B8B8CA"/>
        </a:accent3>
        <a:accent4>
          <a:srgbClr val="DADADA"/>
        </a:accent4>
        <a:accent5>
          <a:srgbClr val="C5C5D6"/>
        </a:accent5>
        <a:accent6>
          <a:srgbClr val="6E20C3"/>
        </a:accent6>
        <a:hlink>
          <a:srgbClr val="66CCFF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4">
        <a:dk1>
          <a:srgbClr val="10187C"/>
        </a:dk1>
        <a:lt1>
          <a:srgbClr val="F8F8F8"/>
        </a:lt1>
        <a:dk2>
          <a:srgbClr val="538DC7"/>
        </a:dk2>
        <a:lt2>
          <a:srgbClr val="CCECFF"/>
        </a:lt2>
        <a:accent1>
          <a:srgbClr val="879EC7"/>
        </a:accent1>
        <a:accent2>
          <a:srgbClr val="461B8B"/>
        </a:accent2>
        <a:accent3>
          <a:srgbClr val="B3C5E0"/>
        </a:accent3>
        <a:accent4>
          <a:srgbClr val="D4D4D4"/>
        </a:accent4>
        <a:accent5>
          <a:srgbClr val="C3CCE0"/>
        </a:accent5>
        <a:accent6>
          <a:srgbClr val="3F177D"/>
        </a:accent6>
        <a:hlink>
          <a:srgbClr val="0000FF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5">
        <a:dk1>
          <a:srgbClr val="002F2E"/>
        </a:dk1>
        <a:lt1>
          <a:srgbClr val="FFFFFF"/>
        </a:lt1>
        <a:dk2>
          <a:srgbClr val="008080"/>
        </a:dk2>
        <a:lt2>
          <a:srgbClr val="FFFFCC"/>
        </a:lt2>
        <a:accent1>
          <a:srgbClr val="0E6A52"/>
        </a:accent1>
        <a:accent2>
          <a:srgbClr val="3553A7"/>
        </a:accent2>
        <a:accent3>
          <a:srgbClr val="AAC0C0"/>
        </a:accent3>
        <a:accent4>
          <a:srgbClr val="DADADA"/>
        </a:accent4>
        <a:accent5>
          <a:srgbClr val="AAB9B3"/>
        </a:accent5>
        <a:accent6>
          <a:srgbClr val="2F4A97"/>
        </a:accent6>
        <a:hlink>
          <a:srgbClr val="1ACE9F"/>
        </a:hlink>
        <a:folHlink>
          <a:srgbClr val="B5B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лан 6">
        <a:dk1>
          <a:srgbClr val="000000"/>
        </a:dk1>
        <a:lt1>
          <a:srgbClr val="E3FFFF"/>
        </a:lt1>
        <a:dk2>
          <a:srgbClr val="4400A8"/>
        </a:dk2>
        <a:lt2>
          <a:srgbClr val="005452"/>
        </a:lt2>
        <a:accent1>
          <a:srgbClr val="92CAC9"/>
        </a:accent1>
        <a:accent2>
          <a:srgbClr val="009999"/>
        </a:accent2>
        <a:accent3>
          <a:srgbClr val="EFFFFF"/>
        </a:accent3>
        <a:accent4>
          <a:srgbClr val="000000"/>
        </a:accent4>
        <a:accent5>
          <a:srgbClr val="C7E1E1"/>
        </a:accent5>
        <a:accent6>
          <a:srgbClr val="008A8A"/>
        </a:accent6>
        <a:hlink>
          <a:srgbClr val="187C16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лан 7">
        <a:dk1>
          <a:srgbClr val="000000"/>
        </a:dk1>
        <a:lt1>
          <a:srgbClr val="CCFF99"/>
        </a:lt1>
        <a:dk2>
          <a:srgbClr val="CC99FF"/>
        </a:dk2>
        <a:lt2>
          <a:srgbClr val="1B3600"/>
        </a:lt2>
        <a:accent1>
          <a:srgbClr val="009900"/>
        </a:accent1>
        <a:accent2>
          <a:srgbClr val="B7CA02"/>
        </a:accent2>
        <a:accent3>
          <a:srgbClr val="E2FFCA"/>
        </a:accent3>
        <a:accent4>
          <a:srgbClr val="000000"/>
        </a:accent4>
        <a:accent5>
          <a:srgbClr val="AACAAA"/>
        </a:accent5>
        <a:accent6>
          <a:srgbClr val="A6B702"/>
        </a:accent6>
        <a:hlink>
          <a:srgbClr val="FFCC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лан 8">
        <a:dk1>
          <a:srgbClr val="000000"/>
        </a:dk1>
        <a:lt1>
          <a:srgbClr val="FFFFFF"/>
        </a:lt1>
        <a:dk2>
          <a:srgbClr val="8C0039"/>
        </a:dk2>
        <a:lt2>
          <a:srgbClr val="660066"/>
        </a:lt2>
        <a:accent1>
          <a:srgbClr val="C58BF9"/>
        </a:accent1>
        <a:accent2>
          <a:srgbClr val="9966FF"/>
        </a:accent2>
        <a:accent3>
          <a:srgbClr val="FFFFFF"/>
        </a:accent3>
        <a:accent4>
          <a:srgbClr val="000000"/>
        </a:accent4>
        <a:accent5>
          <a:srgbClr val="DFC4FB"/>
        </a:accent5>
        <a:accent6>
          <a:srgbClr val="8A5CE7"/>
        </a:accent6>
        <a:hlink>
          <a:srgbClr val="E4005C"/>
        </a:hlink>
        <a:folHlink>
          <a:srgbClr val="C36C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624</Words>
  <Application>Microsoft Office PowerPoint</Application>
  <PresentationFormat>Экран (4:3)</PresentationFormat>
  <Paragraphs>96</Paragraphs>
  <Slides>42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Тема Office</vt:lpstr>
      <vt:lpstr>2_Океан</vt:lpstr>
      <vt:lpstr>1_Оформление по умолчанию</vt:lpstr>
      <vt:lpstr>1_План</vt:lpstr>
      <vt:lpstr>Презентация PowerPoint</vt:lpstr>
      <vt:lpstr>Презентация PowerPoint</vt:lpstr>
      <vt:lpstr>Хто такий Роберт Шуман та в чому полягає його історична роль?</vt:lpstr>
      <vt:lpstr>СВЯТО ЄВРОПИ В УКРАЇНІ</vt:lpstr>
      <vt:lpstr>Презентация PowerPoint</vt:lpstr>
      <vt:lpstr>ГОЛОВНОЮ МЕТОЮ ВІДЗНАЧЕННЯ В УКРАЇНІ ДНЯ ЄВРОПИ Є: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ЄВРОПА СЬОГОДНІ</vt:lpstr>
      <vt:lpstr>ВІЗИТНА КАРТКА ЄВРОСОЮЗУ</vt:lpstr>
      <vt:lpstr>ЧЛЕНИ ЄС</vt:lpstr>
      <vt:lpstr>  ПРАПОР ЄВРОПЕЙСЬКОГО СОЮЗУ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Алина</dc:creator>
  <cp:lastModifiedBy>555</cp:lastModifiedBy>
  <cp:revision>84</cp:revision>
  <dcterms:created xsi:type="dcterms:W3CDTF">2019-05-12T18:49:36Z</dcterms:created>
  <dcterms:modified xsi:type="dcterms:W3CDTF">2020-05-15T07:38:57Z</dcterms:modified>
</cp:coreProperties>
</file>