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6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3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7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8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29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0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  <p:sp>
        <p:nvSpPr>
          <p:cNvPr id="1048648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9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  <p:sp>
        <p:nvSpPr>
          <p:cNvPr id="1048640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1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9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7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88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0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7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7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70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CBE3-332D-47C9-BB45-D45681CAABB8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2906EF-0057-4994-8603-2FB86E45B3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pic>
        <p:nvPicPr>
          <p:cNvPr id="2097153" name="Рисунок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43861" y="0"/>
            <a:ext cx="12235861" cy="7068593"/>
          </a:xfrm>
          <a:prstGeom prst="rect">
            <a:avLst/>
          </a:prstGeom>
        </p:spPr>
      </p:pic>
      <p:sp>
        <p:nvSpPr>
          <p:cNvPr id="1048716" name="TextBox 1048715"/>
          <p:cNvSpPr txBox="1"/>
          <p:nvPr/>
        </p:nvSpPr>
        <p:spPr>
          <a:xfrm>
            <a:off x="3143488" y="241006"/>
            <a:ext cx="6430596" cy="44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300" b="1" i="1" dirty="0">
                <a:solidFill>
                  <a:schemeClr val="accent4">
                    <a:lumMod val="50000"/>
                  </a:schemeClr>
                </a:solidFill>
              </a:rPr>
              <a:t>РАДА</a:t>
            </a:r>
            <a:r>
              <a:rPr lang="en-US" altLang="en-US" sz="23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i="1" dirty="0">
                <a:solidFill>
                  <a:schemeClr val="accent4">
                    <a:lumMod val="50000"/>
                  </a:schemeClr>
                </a:solidFill>
              </a:rPr>
              <a:t>СТУДЕНТСЬКОГО</a:t>
            </a:r>
            <a:r>
              <a:rPr lang="en-US" altLang="en-US" sz="23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i="1" dirty="0">
                <a:solidFill>
                  <a:schemeClr val="accent4">
                    <a:lumMod val="50000"/>
                  </a:schemeClr>
                </a:solidFill>
              </a:rPr>
              <a:t>САМОВРЯДУВАННЯ </a:t>
            </a:r>
            <a:endParaRPr lang="ru-RU" sz="23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717" name="TextBox 1048716"/>
          <p:cNvSpPr txBox="1"/>
          <p:nvPr/>
        </p:nvSpPr>
        <p:spPr>
          <a:xfrm>
            <a:off x="531910" y="834545"/>
            <a:ext cx="11523387" cy="5693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3100" i="1" dirty="0">
                <a:solidFill>
                  <a:schemeClr val="accent4">
                    <a:lumMod val="50000"/>
                  </a:schemeClr>
                </a:solidFill>
              </a:rPr>
              <a:t>МИКОЛАЇВСЬКИЙ</a:t>
            </a:r>
            <a:r>
              <a:rPr lang="en-US" altLang="en-US" sz="31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3100" i="1" dirty="0">
                <a:solidFill>
                  <a:schemeClr val="accent4">
                    <a:lumMod val="50000"/>
                  </a:schemeClr>
                </a:solidFill>
              </a:rPr>
              <a:t>БАЗОВИЙ</a:t>
            </a:r>
            <a:r>
              <a:rPr lang="en-US" altLang="en-US" sz="31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3100" i="1" dirty="0">
                <a:solidFill>
                  <a:schemeClr val="accent4">
                    <a:lumMod val="50000"/>
                  </a:schemeClr>
                </a:solidFill>
              </a:rPr>
              <a:t>МЕДИЧНИЙ</a:t>
            </a:r>
            <a:r>
              <a:rPr lang="en-US" altLang="en-US" sz="31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3100" i="1" dirty="0">
                <a:solidFill>
                  <a:schemeClr val="accent4">
                    <a:lumMod val="50000"/>
                  </a:schemeClr>
                </a:solidFill>
              </a:rPr>
              <a:t>ФАХОВИЙ</a:t>
            </a:r>
            <a:r>
              <a:rPr lang="en-US" altLang="en-US" sz="31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3100" i="1" dirty="0">
                <a:solidFill>
                  <a:schemeClr val="accent4">
                    <a:lumMod val="50000"/>
                  </a:schemeClr>
                </a:solidFill>
              </a:rPr>
              <a:t>КОЛЕДЖ</a:t>
            </a:r>
            <a:endParaRPr lang="ru-RU" sz="31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718" name="TextBox 1048717"/>
          <p:cNvSpPr txBox="1"/>
          <p:nvPr/>
        </p:nvSpPr>
        <p:spPr>
          <a:xfrm>
            <a:off x="666202" y="5174310"/>
            <a:ext cx="1135250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ПРЕЗЕНТАЦІЯ ДО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МІЖНАРОДНОГО ДНЯ ЛЮДЕЙ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З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ІНВАЛІДНІСТЮ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sp>
        <p:nvSpPr>
          <p:cNvPr id="1048598" name="TextBox 1048597"/>
          <p:cNvSpPr txBox="1"/>
          <p:nvPr/>
        </p:nvSpPr>
        <p:spPr>
          <a:xfrm>
            <a:off x="214173" y="5536488"/>
            <a:ext cx="11928095" cy="12464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03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грудня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поточного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року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разом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світовою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спільнотою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Україна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відзначає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Міжнародний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день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людей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обмеженими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можливостями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встановлений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резолюцією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Генеральної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Асамблеї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ООН </a:t>
            </a:r>
            <a:r>
              <a:rPr lang="ru-RU" altLang="en-US" sz="2500" b="1" dirty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14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жовтня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1992 </a:t>
            </a:r>
            <a:r>
              <a:rPr lang="en-US" altLang="en-US" sz="2500" b="1" dirty="0" err="1">
                <a:solidFill>
                  <a:schemeClr val="accent4">
                    <a:lumMod val="50000"/>
                  </a:schemeClr>
                </a:solidFill>
              </a:rPr>
              <a:t>року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97155" name="Рисунок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4484" cy="5273975"/>
          </a:xfrm>
          <a:prstGeom prst="rect">
            <a:avLst/>
          </a:prstGeom>
        </p:spPr>
      </p:pic>
      <p:pic>
        <p:nvPicPr>
          <p:cNvPr id="2097156" name="Рисунок 209715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74850" y="119029"/>
            <a:ext cx="4110297" cy="3300756"/>
          </a:xfrm>
          <a:prstGeom prst="rect">
            <a:avLst/>
          </a:prstGeom>
        </p:spPr>
      </p:pic>
      <p:pic>
        <p:nvPicPr>
          <p:cNvPr id="2097157" name="Рисунок 209715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335336" y="-132823"/>
            <a:ext cx="5822906" cy="3415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sp>
        <p:nvSpPr>
          <p:cNvPr id="1048599" name="TextBox 1048598"/>
          <p:cNvSpPr txBox="1"/>
          <p:nvPr/>
        </p:nvSpPr>
        <p:spPr>
          <a:xfrm>
            <a:off x="226152" y="5256704"/>
            <a:ext cx="11702446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Відзначаючи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цей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altLang="en-US" sz="2100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altLang="en-US" sz="2100" b="1" dirty="0" err="1" smtClean="0">
                <a:solidFill>
                  <a:schemeClr val="accent4">
                    <a:lumMod val="50000"/>
                  </a:schemeClr>
                </a:solidFill>
              </a:rPr>
              <a:t>ень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прогресивне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людство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світу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засвідчує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те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громадяни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обмеженими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фізичними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можливостями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хоча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потребують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особливої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уваги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та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розуміння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доводять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 err="1">
                <a:solidFill>
                  <a:schemeClr val="accent4">
                    <a:lumMod val="50000"/>
                  </a:schemeClr>
                </a:solidFill>
              </a:rPr>
              <a:t>усім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100" b="1" dirty="0">
                <a:solidFill>
                  <a:schemeClr val="accent4">
                    <a:lumMod val="50000"/>
                  </a:schemeClr>
                </a:solidFill>
              </a:rPr>
              <a:t>нам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21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en-US" sz="2100" b="1" i="1" dirty="0">
                <a:solidFill>
                  <a:srgbClr val="FF0000"/>
                </a:solidFill>
              </a:rPr>
              <a:t>"</a:t>
            </a:r>
            <a:r>
              <a:rPr lang="ru-RU" altLang="en-US" sz="2100" b="1" i="1" dirty="0" err="1">
                <a:solidFill>
                  <a:srgbClr val="FF0000"/>
                </a:solidFill>
              </a:rPr>
              <a:t>Інвалідність</a:t>
            </a:r>
            <a:r>
              <a:rPr lang="ru-RU" altLang="en-US" sz="2100" b="1" i="1" dirty="0">
                <a:solidFill>
                  <a:srgbClr val="FF0000"/>
                </a:solidFill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</a:rPr>
              <a:t>-</a:t>
            </a:r>
            <a:r>
              <a:rPr lang="ru-RU" altLang="en-US" sz="2100" b="1" i="1" dirty="0" err="1">
                <a:solidFill>
                  <a:srgbClr val="FF0000"/>
                </a:solidFill>
              </a:rPr>
              <a:t>це</a:t>
            </a:r>
            <a:r>
              <a:rPr lang="en-US" altLang="en-US" sz="2100" b="1" i="1" dirty="0">
                <a:solidFill>
                  <a:srgbClr val="FF0000"/>
                </a:solidFill>
              </a:rPr>
              <a:t> </a:t>
            </a:r>
            <a:r>
              <a:rPr lang="ru-RU" altLang="en-US" sz="2100" b="1" i="1" dirty="0">
                <a:solidFill>
                  <a:srgbClr val="FF0000"/>
                </a:solidFill>
              </a:rPr>
              <a:t>не</a:t>
            </a:r>
            <a:r>
              <a:rPr lang="en-US" altLang="en-US" sz="2100" b="1" i="1" dirty="0">
                <a:solidFill>
                  <a:srgbClr val="FF0000"/>
                </a:solidFill>
              </a:rPr>
              <a:t> </a:t>
            </a:r>
            <a:r>
              <a:rPr lang="ru-RU" altLang="en-US" sz="2100" b="1" i="1" dirty="0" err="1">
                <a:solidFill>
                  <a:srgbClr val="FF0000"/>
                </a:solidFill>
              </a:rPr>
              <a:t>вирок</a:t>
            </a:r>
            <a:r>
              <a:rPr lang="en-US" altLang="en-US" sz="2100" b="1" i="1" dirty="0">
                <a:solidFill>
                  <a:srgbClr val="FF0000"/>
                </a:solidFill>
              </a:rPr>
              <a:t>!" </a:t>
            </a:r>
            <a:r>
              <a:rPr lang="ru-RU" altLang="en-US" sz="2100" b="1" i="1" dirty="0">
                <a:solidFill>
                  <a:srgbClr val="FF0000"/>
                </a:solidFill>
              </a:rPr>
              <a:t> </a:t>
            </a:r>
            <a:endParaRPr lang="ru-RU" sz="21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" y="77493"/>
            <a:ext cx="12018935" cy="517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sp>
        <p:nvSpPr>
          <p:cNvPr id="1048600" name="TextBox 1048599"/>
          <p:cNvSpPr txBox="1"/>
          <p:nvPr/>
        </p:nvSpPr>
        <p:spPr>
          <a:xfrm>
            <a:off x="267565" y="241092"/>
            <a:ext cx="8313358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Історія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знає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>
                <a:solidFill>
                  <a:schemeClr val="accent4">
                    <a:lumMod val="50000"/>
                  </a:schemeClr>
                </a:solidFill>
              </a:rPr>
              <a:t>немало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випадків</a:t>
            </a:r>
            <a:r>
              <a:rPr lang="ru-RU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подолання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стереотипів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5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Серед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>
                <a:solidFill>
                  <a:schemeClr val="accent4">
                    <a:lumMod val="50000"/>
                  </a:schemeClr>
                </a:solidFill>
              </a:rPr>
              <a:t>людей з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обмеженими</a:t>
            </a:r>
            <a:r>
              <a:rPr lang="ru-RU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можливостями</a:t>
            </a:r>
            <a:r>
              <a:rPr lang="ru-RU" altLang="en-US" sz="2500" b="1" i="1" dirty="0">
                <a:solidFill>
                  <a:schemeClr val="accent4">
                    <a:lumMod val="50000"/>
                  </a:schemeClr>
                </a:solidFill>
              </a:rPr>
              <a:t> є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всесвітньо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відомі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500" b="1" i="1" dirty="0" err="1">
                <a:solidFill>
                  <a:schemeClr val="accent4">
                    <a:lumMod val="50000"/>
                  </a:schemeClr>
                </a:solidFill>
              </a:rPr>
              <a:t>імена</a:t>
            </a:r>
            <a:r>
              <a:rPr lang="en-US" altLang="en-US" sz="25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5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85247" y="118797"/>
            <a:ext cx="3773251" cy="2221121"/>
          </a:xfrm>
          <a:prstGeom prst="rect">
            <a:avLst/>
          </a:prstGeom>
        </p:spPr>
      </p:pic>
      <p:sp>
        <p:nvSpPr>
          <p:cNvPr id="1048601" name="TextBox 1048600"/>
          <p:cNvSpPr txBox="1"/>
          <p:nvPr/>
        </p:nvSpPr>
        <p:spPr>
          <a:xfrm>
            <a:off x="3338465" y="3385744"/>
            <a:ext cx="2437029" cy="2708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</a:rPr>
              <a:t>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Діагноз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: практично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повна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втрата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слуху
 • </a:t>
            </a:r>
            <a:r>
              <a:rPr lang="ru-RU" sz="1700" dirty="0" err="1" smtClean="0">
                <a:solidFill>
                  <a:schemeClr val="accent4">
                    <a:lumMod val="50000"/>
                  </a:schemeClr>
                </a:solidFill>
              </a:rPr>
              <a:t>Відомий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композитор,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створив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свої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найгеніальніші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твори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вже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будучи глухим.
 •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9-та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симфонія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стала символом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подолання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4">
                    <a:lumMod val="50000"/>
                  </a:schemeClr>
                </a:solidFill>
              </a:rPr>
              <a:t>труднощів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48602" name="TextBox 1048601"/>
          <p:cNvSpPr txBox="1"/>
          <p:nvPr/>
        </p:nvSpPr>
        <p:spPr>
          <a:xfrm>
            <a:off x="121054" y="2573016"/>
            <a:ext cx="2677781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1900" b="1" dirty="0" err="1">
                <a:solidFill>
                  <a:srgbClr val="000000"/>
                </a:solidFill>
              </a:rPr>
              <a:t>Людвіг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ru-RU" altLang="en-US" sz="1900" b="1" dirty="0" err="1">
                <a:solidFill>
                  <a:srgbClr val="000000"/>
                </a:solidFill>
              </a:rPr>
              <a:t>ван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ru-RU" altLang="en-US" sz="1900" b="1" dirty="0">
                <a:solidFill>
                  <a:srgbClr val="000000"/>
                </a:solidFill>
              </a:rPr>
              <a:t>Бетховен </a:t>
            </a:r>
            <a:endParaRPr lang="ru-RU" sz="1900" b="1" dirty="0">
              <a:solidFill>
                <a:srgbClr val="000000"/>
              </a:solidFill>
            </a:endParaRPr>
          </a:p>
        </p:txBody>
      </p:sp>
      <p:sp>
        <p:nvSpPr>
          <p:cNvPr id="1048603" name="TextBox 1048602"/>
          <p:cNvSpPr txBox="1"/>
          <p:nvPr/>
        </p:nvSpPr>
        <p:spPr>
          <a:xfrm>
            <a:off x="9429783" y="3351647"/>
            <a:ext cx="2538563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Діагноз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ускладнення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поліомієліту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травма хребта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аварії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хронічний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біль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
 •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Всесвітньо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відома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художниця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авторка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культових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автопортретів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
 •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творчість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пронизана темою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боротьби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стійкості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48604" name="TextBox 1048603"/>
          <p:cNvSpPr txBox="1"/>
          <p:nvPr/>
        </p:nvSpPr>
        <p:spPr>
          <a:xfrm>
            <a:off x="5966947" y="2484117"/>
            <a:ext cx="3068857" cy="472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500" b="1">
                <a:solidFill>
                  <a:srgbClr val="000000"/>
                </a:solidFill>
              </a:rPr>
              <a:t>Фріда</a:t>
            </a:r>
            <a:r>
              <a:rPr lang="en-US" altLang="en-US" sz="2500" b="1">
                <a:solidFill>
                  <a:srgbClr val="000000"/>
                </a:solidFill>
              </a:rPr>
              <a:t> </a:t>
            </a:r>
            <a:r>
              <a:rPr lang="ru-RU" altLang="en-US" sz="2500" b="1">
                <a:solidFill>
                  <a:srgbClr val="000000"/>
                </a:solidFill>
              </a:rPr>
              <a:t>Кало </a:t>
            </a:r>
            <a:endParaRPr lang="ru-RU" sz="2500" b="1">
              <a:solidFill>
                <a:srgbClr val="000000"/>
              </a:solidFill>
            </a:endParaRPr>
          </a:p>
        </p:txBody>
      </p:sp>
      <p:sp>
        <p:nvSpPr>
          <p:cNvPr id="1048605" name="Скругленный прямоугольник 1048604"/>
          <p:cNvSpPr/>
          <p:nvPr/>
        </p:nvSpPr>
        <p:spPr>
          <a:xfrm>
            <a:off x="3207846" y="3351645"/>
            <a:ext cx="2675294" cy="2956105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48606" name="Скругленный прямоугольник 1048605"/>
          <p:cNvSpPr/>
          <p:nvPr/>
        </p:nvSpPr>
        <p:spPr>
          <a:xfrm>
            <a:off x="9224867" y="3227230"/>
            <a:ext cx="2815310" cy="3075469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ru-RU"/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48" y="3288847"/>
            <a:ext cx="3165340" cy="3054093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1054" y="3303308"/>
            <a:ext cx="2928598" cy="3055701"/>
          </a:xfrm>
          <a:prstGeom prst="rect">
            <a:avLst/>
          </a:prstGeom>
        </p:spPr>
      </p:pic>
      <p:pic>
        <p:nvPicPr>
          <p:cNvPr id="2097164" name="Рисунок 209716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69006" y="1815478"/>
            <a:ext cx="2953919" cy="1529139"/>
          </a:xfrm>
          <a:prstGeom prst="rect">
            <a:avLst/>
          </a:prstGeom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7698881" y="1928784"/>
            <a:ext cx="2203110" cy="1540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sp>
        <p:nvSpPr>
          <p:cNvPr id="1048607" name="Скругленный прямоугольник 1048606"/>
          <p:cNvSpPr/>
          <p:nvPr/>
        </p:nvSpPr>
        <p:spPr>
          <a:xfrm>
            <a:off x="6113275" y="3670416"/>
            <a:ext cx="3303849" cy="3029354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-RU" altLang="en-US" dirty="0"/>
              <a:t> 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Діагноз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тетрамелі‌я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народився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без рук і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ніг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Міжнародний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мотиваційний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спікер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письменник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Надихає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мільйони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людей по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всьому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світу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власним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прикладом.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08" name="TextBox 1048607"/>
          <p:cNvSpPr txBox="1"/>
          <p:nvPr/>
        </p:nvSpPr>
        <p:spPr>
          <a:xfrm flipH="1">
            <a:off x="6816562" y="202686"/>
            <a:ext cx="3403110" cy="44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rgbClr val="000000"/>
                </a:solidFill>
              </a:rPr>
              <a:t>Нік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ru-RU" altLang="en-US" sz="2400" b="1">
                <a:solidFill>
                  <a:srgbClr val="000000"/>
                </a:solidFill>
              </a:rPr>
              <a:t>Вуйчич 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255060" y="202687"/>
            <a:ext cx="2979265" cy="383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200" b="1">
                <a:solidFill>
                  <a:srgbClr val="000000"/>
                </a:solidFill>
              </a:rPr>
              <a:t>Томас</a:t>
            </a:r>
            <a:r>
              <a:rPr lang="en-US" altLang="en-US" sz="2200" b="1">
                <a:solidFill>
                  <a:srgbClr val="000000"/>
                </a:solidFill>
              </a:rPr>
              <a:t> </a:t>
            </a:r>
            <a:r>
              <a:rPr lang="ru-RU" altLang="en-US" sz="2200" b="1">
                <a:solidFill>
                  <a:srgbClr val="000000"/>
                </a:solidFill>
              </a:rPr>
              <a:t>Едісон </a:t>
            </a:r>
            <a:endParaRPr lang="ru-RU" sz="2200" b="1">
              <a:solidFill>
                <a:srgbClr val="000000"/>
              </a:solidFill>
            </a:endParaRPr>
          </a:p>
        </p:txBody>
      </p:sp>
      <p:pic>
        <p:nvPicPr>
          <p:cNvPr id="2097167" name="Рисунок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5060" y="788917"/>
            <a:ext cx="4021814" cy="2962033"/>
          </a:xfrm>
          <a:prstGeom prst="rect">
            <a:avLst/>
          </a:prstGeom>
        </p:spPr>
      </p:pic>
      <p:pic>
        <p:nvPicPr>
          <p:cNvPr id="2097168" name="Рисунок 209716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51386"/>
            <a:ext cx="3253398" cy="2851836"/>
          </a:xfrm>
          <a:prstGeom prst="rect">
            <a:avLst/>
          </a:prstGeom>
        </p:spPr>
      </p:pic>
      <p:sp>
        <p:nvSpPr>
          <p:cNvPr id="1048610" name="Скругленный прямоугольник 1048609"/>
          <p:cNvSpPr/>
          <p:nvPr/>
        </p:nvSpPr>
        <p:spPr>
          <a:xfrm>
            <a:off x="180683" y="3953640"/>
            <a:ext cx="2976957" cy="2746130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ru-RU" dirty="0"/>
          </a:p>
          <a:p>
            <a:pPr algn="ctr"/>
            <a:r>
              <a:rPr lang="ru-RU" altLang="en-US" dirty="0"/>
              <a:t> 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Діагноз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значні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проблеми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зі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слухом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Винахідник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електричної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лампочки, фонографа та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сотень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інших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винаходів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продуктивність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стала легендою.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97169" name="Рисунок 209716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09244" y="113260"/>
            <a:ext cx="3552765" cy="6549583"/>
          </a:xfrm>
          <a:prstGeom prst="rect">
            <a:avLst/>
          </a:prstGeom>
        </p:spPr>
      </p:pic>
      <p:pic>
        <p:nvPicPr>
          <p:cNvPr id="2097170" name="Рисунок 209716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388176">
            <a:off x="8657409" y="3663720"/>
            <a:ext cx="3040718" cy="2888563"/>
          </a:xfrm>
          <a:prstGeom prst="rect">
            <a:avLst/>
          </a:prstGeom>
        </p:spPr>
      </p:pic>
      <p:pic>
        <p:nvPicPr>
          <p:cNvPr id="2097171" name="Рисунок 209717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737025" y="202686"/>
            <a:ext cx="3408415" cy="335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550" cy="6995343"/>
          </a:xfrm>
          <a:prstGeom prst="rect">
            <a:avLst/>
          </a:prstGeom>
        </p:spPr>
      </p:pic>
      <p:sp>
        <p:nvSpPr>
          <p:cNvPr id="1048611" name="TextBox 1048610"/>
          <p:cNvSpPr txBox="1"/>
          <p:nvPr/>
        </p:nvSpPr>
        <p:spPr>
          <a:xfrm>
            <a:off x="1915396" y="214869"/>
            <a:ext cx="5218451" cy="535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3000" b="1">
                <a:solidFill>
                  <a:srgbClr val="800000"/>
                </a:solidFill>
              </a:rPr>
              <a:t>Українці</a:t>
            </a:r>
            <a:r>
              <a:rPr lang="en-US" altLang="en-US" sz="3000" b="1">
                <a:solidFill>
                  <a:srgbClr val="800000"/>
                </a:solidFill>
              </a:rPr>
              <a:t>,</a:t>
            </a:r>
            <a:r>
              <a:rPr lang="ru-RU" altLang="en-US" sz="3000" b="1">
                <a:solidFill>
                  <a:srgbClr val="800000"/>
                </a:solidFill>
              </a:rPr>
              <a:t>що</a:t>
            </a:r>
            <a:r>
              <a:rPr lang="en-US" altLang="en-US" sz="3000" b="1">
                <a:solidFill>
                  <a:srgbClr val="800000"/>
                </a:solidFill>
              </a:rPr>
              <a:t> </a:t>
            </a:r>
            <a:r>
              <a:rPr lang="ru-RU" altLang="en-US" sz="3000" b="1">
                <a:solidFill>
                  <a:srgbClr val="800000"/>
                </a:solidFill>
              </a:rPr>
              <a:t>надихають</a:t>
            </a:r>
            <a:r>
              <a:rPr lang="en-US" altLang="en-US" sz="3000" b="1">
                <a:solidFill>
                  <a:srgbClr val="800000"/>
                </a:solidFill>
              </a:rPr>
              <a:t>:</a:t>
            </a:r>
            <a:r>
              <a:rPr lang="ru-RU" altLang="en-US" sz="3000" b="1">
                <a:solidFill>
                  <a:srgbClr val="800000"/>
                </a:solidFill>
              </a:rPr>
              <a:t> </a:t>
            </a:r>
            <a:endParaRPr lang="ru-RU" sz="3000" b="1">
              <a:solidFill>
                <a:srgbClr val="800000"/>
              </a:solidFill>
            </a:endParaRPr>
          </a:p>
        </p:txBody>
      </p:sp>
      <p:sp>
        <p:nvSpPr>
          <p:cNvPr id="1048612" name="Скругленный прямоугольник 1048611"/>
          <p:cNvSpPr/>
          <p:nvPr/>
        </p:nvSpPr>
        <p:spPr>
          <a:xfrm>
            <a:off x="387458" y="4355150"/>
            <a:ext cx="2625612" cy="2022170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-RU" altLang="en-US" sz="1400" dirty="0"/>
              <a:t>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Український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чемпіон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паралімпієць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плавець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 Герой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найтитулованіший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спортсмен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2020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року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порушення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опорно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altLang="en-US" sz="1400" dirty="0" err="1">
                <a:solidFill>
                  <a:schemeClr val="accent4">
                    <a:lumMod val="50000"/>
                  </a:schemeClr>
                </a:solidFill>
              </a:rPr>
              <a:t>рухового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апарату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altLang="en-US" sz="1400" dirty="0" err="1">
                <a:solidFill>
                  <a:schemeClr val="accent4">
                    <a:lumMod val="50000"/>
                  </a:schemeClr>
                </a:solidFill>
              </a:rPr>
              <a:t>коротша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права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400" dirty="0">
                <a:solidFill>
                  <a:schemeClr val="accent4">
                    <a:lumMod val="50000"/>
                  </a:schemeClr>
                </a:solidFill>
              </a:rPr>
              <a:t>нога</a:t>
            </a:r>
            <a:r>
              <a:rPr lang="en-US" altLang="en-US" sz="1400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13" name="TextBox 1048612"/>
          <p:cNvSpPr txBox="1"/>
          <p:nvPr/>
        </p:nvSpPr>
        <p:spPr>
          <a:xfrm>
            <a:off x="503295" y="1239289"/>
            <a:ext cx="2979265" cy="383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rgbClr val="000000"/>
                </a:solidFill>
              </a:rPr>
              <a:t>Максим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ru-RU" altLang="en-US" sz="2000" b="1">
                <a:solidFill>
                  <a:srgbClr val="000000"/>
                </a:solidFill>
              </a:rPr>
              <a:t>Крипак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ru-RU" altLang="en-US" sz="2000" b="1">
                <a:solidFill>
                  <a:srgbClr val="000000"/>
                </a:solidFill>
              </a:rPr>
              <a:t> 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048614" name="Скругленный прямоугольник 1048613"/>
          <p:cNvSpPr/>
          <p:nvPr/>
        </p:nvSpPr>
        <p:spPr>
          <a:xfrm>
            <a:off x="4175743" y="4355151"/>
            <a:ext cx="3258510" cy="1946322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-RU" altLang="en-US" dirty="0"/>
              <a:t> 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Сліпий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біатлоніст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багаторазовий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паралімпійський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dirty="0" err="1">
                <a:solidFill>
                  <a:schemeClr val="accent4">
                    <a:lumMod val="50000"/>
                  </a:schemeClr>
                </a:solidFill>
              </a:rPr>
              <a:t>чемпіон</a:t>
            </a: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15" name="TextBox 1048614"/>
          <p:cNvSpPr txBox="1"/>
          <p:nvPr/>
        </p:nvSpPr>
        <p:spPr>
          <a:xfrm>
            <a:off x="4341275" y="1284156"/>
            <a:ext cx="2979265" cy="383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rgbClr val="000000"/>
                </a:solidFill>
              </a:rPr>
              <a:t>Віталій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ru-RU" altLang="en-US" sz="2000" b="1">
                <a:solidFill>
                  <a:srgbClr val="000000"/>
                </a:solidFill>
              </a:rPr>
              <a:t>Лук'яненко  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048616" name="Скругленный прямоугольник 1048615"/>
          <p:cNvSpPr/>
          <p:nvPr/>
        </p:nvSpPr>
        <p:spPr>
          <a:xfrm>
            <a:off x="8309222" y="4288456"/>
            <a:ext cx="3084042" cy="2013014"/>
          </a:xfrm>
          <a:prstGeom prst="round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Юна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українська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гімнастка</a:t>
            </a:r>
            <a:r>
              <a:rPr lang="en-US" altLang="en-US" sz="17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яка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втратила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ногу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внаслідок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ворожої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атаки РФ,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навчилась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жити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з протезом і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продовжує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досягати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1700" dirty="0" err="1">
                <a:solidFill>
                  <a:schemeClr val="accent4">
                    <a:lumMod val="50000"/>
                  </a:schemeClr>
                </a:solidFill>
              </a:rPr>
              <a:t>нових</a:t>
            </a:r>
            <a:r>
              <a:rPr lang="ru-RU" altLang="en-US" sz="1700" dirty="0">
                <a:solidFill>
                  <a:schemeClr val="accent4">
                    <a:lumMod val="50000"/>
                  </a:schemeClr>
                </a:solidFill>
              </a:rPr>
              <a:t> вершин.</a:t>
            </a:r>
            <a:endParaRPr lang="ru-RU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17" name="TextBox 1048616"/>
          <p:cNvSpPr txBox="1"/>
          <p:nvPr/>
        </p:nvSpPr>
        <p:spPr>
          <a:xfrm>
            <a:off x="8413999" y="1239289"/>
            <a:ext cx="2979265" cy="383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rgbClr val="000000"/>
                </a:solidFill>
              </a:rPr>
              <a:t>Олександра Паскаль </a:t>
            </a:r>
            <a:endParaRPr lang="ru-RU" sz="2000" b="1">
              <a:solidFill>
                <a:srgbClr val="000000"/>
              </a:solidFill>
            </a:endParaRPr>
          </a:p>
        </p:txBody>
      </p:sp>
      <p:pic>
        <p:nvPicPr>
          <p:cNvPr id="2097173" name="Рисунок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71" y="2010195"/>
            <a:ext cx="3109093" cy="2149356"/>
          </a:xfrm>
          <a:prstGeom prst="rect">
            <a:avLst/>
          </a:prstGeom>
        </p:spPr>
      </p:pic>
      <p:pic>
        <p:nvPicPr>
          <p:cNvPr id="2097174" name="Рисунок 209717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424" y="-20602"/>
            <a:ext cx="1881006" cy="1304759"/>
          </a:xfrm>
          <a:prstGeom prst="rect">
            <a:avLst/>
          </a:prstGeom>
        </p:spPr>
      </p:pic>
      <p:pic>
        <p:nvPicPr>
          <p:cNvPr id="2097175" name="Рисунок 209717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79068" y="1975820"/>
            <a:ext cx="2854779" cy="2218106"/>
          </a:xfrm>
          <a:prstGeom prst="rect">
            <a:avLst/>
          </a:prstGeom>
        </p:spPr>
      </p:pic>
      <p:pic>
        <p:nvPicPr>
          <p:cNvPr id="2097176" name="Рисунок 209717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8552" y="1976849"/>
            <a:ext cx="2686507" cy="2184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Рисунок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0" y="-32523"/>
            <a:ext cx="12226550" cy="6995343"/>
          </a:xfrm>
          <a:prstGeom prst="rect">
            <a:avLst/>
          </a:prstGeom>
        </p:spPr>
      </p:pic>
      <p:sp>
        <p:nvSpPr>
          <p:cNvPr id="1048618" name="TextBox 1048617"/>
          <p:cNvSpPr txBox="1"/>
          <p:nvPr/>
        </p:nvSpPr>
        <p:spPr>
          <a:xfrm>
            <a:off x="128905" y="238062"/>
            <a:ext cx="11934190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На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цих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прикладах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ми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бачимо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навіть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найтяжчими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викликами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долі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людина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жити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повноцінним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життям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 та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змінювати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світ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накраще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коли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талант 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наполегливість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характер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воля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>
                <a:solidFill>
                  <a:schemeClr val="accent4">
                    <a:lumMod val="50000"/>
                  </a:schemeClr>
                </a:solidFill>
              </a:rPr>
              <a:t>та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600" dirty="0" err="1">
                <a:solidFill>
                  <a:schemeClr val="accent4">
                    <a:lumMod val="50000"/>
                  </a:schemeClr>
                </a:solidFill>
              </a:rPr>
              <a:t>мрії</a:t>
            </a:r>
            <a:r>
              <a:rPr lang="en-US" altLang="en-US" sz="26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19" name="TextBox 1048618"/>
          <p:cNvSpPr txBox="1"/>
          <p:nvPr/>
        </p:nvSpPr>
        <p:spPr>
          <a:xfrm>
            <a:off x="3663642" y="1983440"/>
            <a:ext cx="4864715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altLang="en-US" sz="3300" b="1" i="1" dirty="0" err="1">
                <a:solidFill>
                  <a:srgbClr val="800000"/>
                </a:solidFill>
              </a:rPr>
              <a:t>Інваліднісь</a:t>
            </a:r>
            <a:r>
              <a:rPr lang="en-US" altLang="en-US" sz="3300" b="1" i="1" dirty="0">
                <a:solidFill>
                  <a:srgbClr val="800000"/>
                </a:solidFill>
              </a:rPr>
              <a:t>-</a:t>
            </a:r>
            <a:r>
              <a:rPr lang="ru-RU" altLang="en-US" sz="3300" b="1" i="1" dirty="0" err="1">
                <a:solidFill>
                  <a:srgbClr val="800000"/>
                </a:solidFill>
              </a:rPr>
              <a:t>це</a:t>
            </a:r>
            <a:r>
              <a:rPr lang="en-US" altLang="en-US" sz="3300" b="1" i="1" dirty="0">
                <a:solidFill>
                  <a:srgbClr val="800000"/>
                </a:solidFill>
              </a:rPr>
              <a:t> </a:t>
            </a:r>
            <a:r>
              <a:rPr lang="ru-RU" altLang="en-US" sz="3300" b="1" i="1" dirty="0">
                <a:solidFill>
                  <a:srgbClr val="800000"/>
                </a:solidFill>
              </a:rPr>
              <a:t>не</a:t>
            </a:r>
            <a:r>
              <a:rPr lang="en-US" altLang="en-US" sz="3300" b="1" i="1" dirty="0">
                <a:solidFill>
                  <a:srgbClr val="800000"/>
                </a:solidFill>
              </a:rPr>
              <a:t> </a:t>
            </a:r>
            <a:r>
              <a:rPr lang="ru-RU" altLang="en-US" sz="3300" b="1" i="1" dirty="0" err="1">
                <a:solidFill>
                  <a:srgbClr val="800000"/>
                </a:solidFill>
              </a:rPr>
              <a:t>вирок</a:t>
            </a:r>
            <a:r>
              <a:rPr lang="en-US" altLang="en-US" sz="3300" b="1" i="1" dirty="0">
                <a:solidFill>
                  <a:srgbClr val="800000"/>
                </a:solidFill>
              </a:rPr>
              <a:t>!</a:t>
            </a:r>
            <a:endParaRPr lang="ru-RU" sz="3300" b="1" i="1" dirty="0">
              <a:solidFill>
                <a:srgbClr val="800000"/>
              </a:solidFill>
            </a:endParaRPr>
          </a:p>
        </p:txBody>
      </p:sp>
      <p:sp>
        <p:nvSpPr>
          <p:cNvPr id="1048620" name="TextBox 1048619"/>
          <p:cNvSpPr txBox="1"/>
          <p:nvPr/>
        </p:nvSpPr>
        <p:spPr>
          <a:xfrm>
            <a:off x="4221664" y="3585348"/>
            <a:ext cx="3748669" cy="29238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люди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низького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зросту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іншим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розрізом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очей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люди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особливими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 потребами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все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Вони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відрізняються</a:t>
            </a:r>
            <a:r>
              <a:rPr lang="ru-RU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en-US" sz="2300" b="1" dirty="0" err="1">
                <a:solidFill>
                  <a:schemeClr val="accent4">
                    <a:lumMod val="50000"/>
                  </a:schemeClr>
                </a:solidFill>
              </a:rPr>
              <a:t>цим</a:t>
            </a:r>
            <a:r>
              <a:rPr lang="en-US" altLang="en-US" sz="23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3" y="1777210"/>
            <a:ext cx="3225727" cy="1922803"/>
          </a:xfrm>
          <a:prstGeom prst="rect">
            <a:avLst/>
          </a:prstGeom>
        </p:spPr>
      </p:pic>
      <p:pic>
        <p:nvPicPr>
          <p:cNvPr id="2097179" name="Рисунок 209717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3" y="4004719"/>
            <a:ext cx="3226579" cy="2298208"/>
          </a:xfrm>
          <a:prstGeom prst="rect">
            <a:avLst/>
          </a:prstGeom>
        </p:spPr>
      </p:pic>
      <p:pic>
        <p:nvPicPr>
          <p:cNvPr id="2097180" name="Рисунок 209717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52039" y="4004719"/>
            <a:ext cx="3249859" cy="2248389"/>
          </a:xfrm>
          <a:prstGeom prst="rect">
            <a:avLst/>
          </a:prstGeom>
        </p:spPr>
      </p:pic>
      <p:pic>
        <p:nvPicPr>
          <p:cNvPr id="2097181" name="Рисунок 209718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729384" y="1606661"/>
            <a:ext cx="3172514" cy="2111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«Водень- паливо майбутнього»</dc:title>
  <dc:creator>Семья</dc:creator>
  <cp:lastModifiedBy>VIP</cp:lastModifiedBy>
  <cp:revision>2</cp:revision>
  <dcterms:created xsi:type="dcterms:W3CDTF">2017-10-25T02:33:25Z</dcterms:created>
  <dcterms:modified xsi:type="dcterms:W3CDTF">2025-11-30T20:38:02Z</dcterms:modified>
</cp:coreProperties>
</file>